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Raleway"/>
      <p:regular r:id="rId80"/>
      <p:bold r:id="rId81"/>
      <p:italic r:id="rId82"/>
      <p:boldItalic r:id="rId83"/>
    </p:embeddedFont>
    <p:embeddedFont>
      <p:font typeface="Lat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8" roundtripDataSignature="AMtx7mhgtPl5oZAXSw62h5hafIKhbOi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0FF467-99F6-4275-A7CE-744C545E826A}">
  <a:tblStyle styleId="{EA0FF467-99F6-4275-A7CE-744C545E826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-regular.fntdata"/><Relationship Id="rId83" Type="http://schemas.openxmlformats.org/officeDocument/2006/relationships/font" Target="fonts/Raleway-boldItalic.fntdata"/><Relationship Id="rId42" Type="http://schemas.openxmlformats.org/officeDocument/2006/relationships/slide" Target="slides/slide36.xml"/><Relationship Id="rId86" Type="http://schemas.openxmlformats.org/officeDocument/2006/relationships/font" Target="fonts/Lato-italic.fntdata"/><Relationship Id="rId41" Type="http://schemas.openxmlformats.org/officeDocument/2006/relationships/slide" Target="slides/slide35.xml"/><Relationship Id="rId85" Type="http://schemas.openxmlformats.org/officeDocument/2006/relationships/font" Target="fonts/Lato-bold.fntdata"/><Relationship Id="rId44" Type="http://schemas.openxmlformats.org/officeDocument/2006/relationships/slide" Target="slides/slide38.xml"/><Relationship Id="rId88" Type="http://customschemas.google.com/relationships/presentationmetadata" Target="metadata"/><Relationship Id="rId43" Type="http://schemas.openxmlformats.org/officeDocument/2006/relationships/slide" Target="slides/slide37.xml"/><Relationship Id="rId87" Type="http://schemas.openxmlformats.org/officeDocument/2006/relationships/font" Target="fonts/Lato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-regular.fntdata"/><Relationship Id="rId82" Type="http://schemas.openxmlformats.org/officeDocument/2006/relationships/font" Target="fonts/Raleway-italic.fntdata"/><Relationship Id="rId81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d21a677b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8d21a67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d21a677b7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8d21a677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d21a677b7_1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8d21a677b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d21a677b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8d21a677b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d21a677b7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8d21a677b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d21a677b7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8d21a677b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d21a677b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8d21a677b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d21a677b7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8d21a677b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d21a677b7_1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8d21a677b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d21a677b7_1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8d21a677b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d21a677b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8d21a677b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d21a677b7_1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8d21a677b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d21a677b7_1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8d21a677b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d21a677b7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8d21a677b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d21a677b7_1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8d21a677b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1c0075049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91c007504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d21a677b7_1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8d21a677b7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d21a677b7_1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8d21a677b7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d21a677b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8d21a677b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d21a677b7_1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8d21a677b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d21a677b7_1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8d21a677b7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d21a677b7_1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8d21a677b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d21a677b7_1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8d21a677b7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d21a677b7_1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8d21a677b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d21a677b7_1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8d21a677b7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d21a677b7_1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8d21a677b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d21a677b7_1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8d21a677b7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d21a677b7_1_2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8d21a677b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d21a677b7_1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8d21a677b7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d21a677b7_1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8d21a677b7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d21a677b7_1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8d21a677b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d21a677b7_1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8d21a677b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d21a677b7_1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8d21a677b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d21a677b7_1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8d21a677b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d21a677b7_1_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8d21a677b7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8d21a677b7_1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8d21a677b7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8d21a677b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8d21a677b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c0075049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91c00750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1c0075049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291c00750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1c0075049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91c007504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1c0075049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91c00750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1c0075049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1c00750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1c0075049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91c00750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1c0075049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91c007504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91c0075049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91c00750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1c0075049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91c007504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1c0075049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91c007504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1c0075049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91c00750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91c0075049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91c007504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1c0075049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91c007504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91c007504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291c007504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1c0075049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91c007504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34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34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" name="Google Shape;21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2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2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2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2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3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3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32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4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storiesby.ai/p/max-the-plant-whisperer" TargetMode="External"/><Relationship Id="rId4" Type="http://schemas.openxmlformats.org/officeDocument/2006/relationships/hyperlink" Target="https://storiesby.ai/p/the-underground-world-of-plant-collecting" TargetMode="External"/><Relationship Id="rId11" Type="http://schemas.openxmlformats.org/officeDocument/2006/relationships/image" Target="../media/image45.jpg"/><Relationship Id="rId10" Type="http://schemas.openxmlformats.org/officeDocument/2006/relationships/hyperlink" Target="https://storiesby.ai/p/when-the-sky-turned-red" TargetMode="External"/><Relationship Id="rId9" Type="http://schemas.openxmlformats.org/officeDocument/2006/relationships/hyperlink" Target="https://storiesby.ai/p/the-hellmouth-in-the-coffee-shop" TargetMode="External"/><Relationship Id="rId5" Type="http://schemas.openxmlformats.org/officeDocument/2006/relationships/hyperlink" Target="https://storiesby.ai/p/the-gift-of-a-birds-song" TargetMode="External"/><Relationship Id="rId6" Type="http://schemas.openxmlformats.org/officeDocument/2006/relationships/hyperlink" Target="https://storiesby.ai/p/the-greatest-goddamn-hero-ive-ever" TargetMode="External"/><Relationship Id="rId7" Type="http://schemas.openxmlformats.org/officeDocument/2006/relationships/hyperlink" Target="https://storiesby.ai/p/the-greatest-goddamn-hero-ive-ever" TargetMode="External"/><Relationship Id="rId8" Type="http://schemas.openxmlformats.org/officeDocument/2006/relationships/hyperlink" Target="https://storiesby.ai/p/the-greatest-goddamn-hero-ive-ever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upermedium.github.io/aframe-environment-component/" TargetMode="External"/><Relationship Id="rId4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sketchfab.com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1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image" Target="../media/image5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hyperlink" Target="https://vimeo.com/782436455" TargetMode="External"/><Relationship Id="rId5" Type="http://schemas.openxmlformats.org/officeDocument/2006/relationships/image" Target="../media/image1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frame.io/docs/1.4.0/components/animation.html" TargetMode="External"/><Relationship Id="rId4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 txBox="1"/>
          <p:nvPr>
            <p:ph idx="2" type="body"/>
          </p:nvPr>
        </p:nvSpPr>
        <p:spPr>
          <a:xfrm>
            <a:off x="5007525" y="1081150"/>
            <a:ext cx="38370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RiT wants to </a:t>
            </a:r>
            <a:r>
              <a:rPr b="1" lang="fr"/>
              <a:t>consolidate and share XR related knowledge, tools and methodologies.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RiT takes a </a:t>
            </a:r>
            <a:r>
              <a:rPr b="1" lang="fr"/>
              <a:t>critical look at XR</a:t>
            </a:r>
            <a:r>
              <a:rPr lang="fr"/>
              <a:t>, bringing together creation, curation and dissemination practices with education methods, privacy, ethics and sustainability issues. </a:t>
            </a:r>
            <a:endParaRPr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>
            <p:ph idx="2" type="body"/>
          </p:nvPr>
        </p:nvSpPr>
        <p:spPr>
          <a:xfrm>
            <a:off x="122250" y="4542500"/>
            <a:ext cx="4327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>
                <a:solidFill>
                  <a:schemeClr val="lt1"/>
                </a:solidFill>
              </a:rPr>
              <a:t>“The Distraction 5” by Studio Comrades, 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>
                <a:solidFill>
                  <a:schemeClr val="lt1"/>
                </a:solidFill>
              </a:rPr>
              <a:t>V2, Test_LAB: Realities in Transition 2023, Rotterdam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 txBox="1"/>
          <p:nvPr/>
        </p:nvSpPr>
        <p:spPr>
          <a:xfrm>
            <a:off x="782700" y="1617450"/>
            <a:ext cx="757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" sz="4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Supporting alternative XR creation to explore new narratives.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10"/>
          <p:cNvSpPr txBox="1"/>
          <p:nvPr>
            <p:ph idx="4294967295" type="body"/>
          </p:nvPr>
        </p:nvSpPr>
        <p:spPr>
          <a:xfrm>
            <a:off x="189425" y="4689425"/>
            <a:ext cx="6621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>
                <a:solidFill>
                  <a:schemeClr val="lt1"/>
                </a:solidFill>
              </a:rPr>
              <a:t>“The Collective Algorithm of Care”  by Leo Scarin &amp; Marlot Meyer, V2, Test_LAB: Realities in Transition 2023, Rotterdamc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 b="0" l="5386" r="27946" t="0"/>
          <a:stretch/>
        </p:blipFill>
        <p:spPr>
          <a:xfrm>
            <a:off x="4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"/>
          <p:cNvSpPr txBox="1"/>
          <p:nvPr>
            <p:ph idx="2" type="body"/>
          </p:nvPr>
        </p:nvSpPr>
        <p:spPr>
          <a:xfrm>
            <a:off x="5086600" y="1392950"/>
            <a:ext cx="36126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RiT wants to be </a:t>
            </a:r>
            <a:r>
              <a:rPr b="1" lang="fr"/>
              <a:t>a major actor in the XR sector, exploring new narratives and creative processes and inspiring the whole community. 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fr"/>
              <a:t>Realities in Transition supports emerging XR creatives, artists and projects to incorporate common and open source methodologies as well as inclusive and sustainable practices into experimental XR creations.</a:t>
            </a:r>
            <a:endParaRPr/>
          </a:p>
        </p:txBody>
      </p:sp>
      <p:sp>
        <p:nvSpPr>
          <p:cNvPr id="174" name="Google Shape;174;p11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V2 Event  Test_LAB: Realities in Transition 2023, Rotterdam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 b="7778" l="0" r="0" t="4724"/>
          <a:stretch/>
        </p:blipFill>
        <p:spPr>
          <a:xfrm>
            <a:off x="0" y="0"/>
            <a:ext cx="9144003" cy="600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782700" y="1863750"/>
            <a:ext cx="757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" sz="4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Consolidating the existing XR creative community.</a:t>
            </a:r>
            <a:endParaRPr b="1" i="0" sz="4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2"/>
          <p:cNvSpPr txBox="1"/>
          <p:nvPr>
            <p:ph idx="4294967295" type="body"/>
          </p:nvPr>
        </p:nvSpPr>
        <p:spPr>
          <a:xfrm>
            <a:off x="189425" y="4876775"/>
            <a:ext cx="6621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>
                <a:solidFill>
                  <a:schemeClr val="lt1"/>
                </a:solidFill>
              </a:rPr>
              <a:t>“Binary Deconstruction”  by InDialog Studio , V2, Test_LAB: Realities in Transition 2023, Rotterdam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22966" r="10365" t="0"/>
          <a:stretch/>
        </p:blipFill>
        <p:spPr>
          <a:xfrm>
            <a:off x="4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>
            <p:ph idx="2" type="body"/>
          </p:nvPr>
        </p:nvSpPr>
        <p:spPr>
          <a:xfrm>
            <a:off x="5097975" y="893850"/>
            <a:ext cx="36126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/>
              <a:t>RiT creates </a:t>
            </a:r>
            <a:r>
              <a:rPr b="1" lang="fr" sz="1500"/>
              <a:t>opportunities for networking and peer-to-peer learning between independent and activist XR initiatives, XR artists and researches, decision-makers, and the general public. 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 sz="1500"/>
              <a:t>RiT wants to bring together these stakeholders on topics such as how to use XR as a common, open and sustainable tool in their work.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 sz="1500"/>
              <a:t>RiT is also a hub for existing independent and activist XR initiatives and promotes them, giving artists recognition at European level.</a:t>
            </a:r>
            <a:endParaRPr sz="1500"/>
          </a:p>
        </p:txBody>
      </p:sp>
      <p:sp>
        <p:nvSpPr>
          <p:cNvPr id="189" name="Google Shape;189;p13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V2 Event Test_LAB: Realities in Transition 2023, Rotterdam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XR LABS &amp; WORKSHOPS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 txBox="1"/>
          <p:nvPr>
            <p:ph idx="2" type="body"/>
          </p:nvPr>
        </p:nvSpPr>
        <p:spPr>
          <a:xfrm>
            <a:off x="4942700" y="765300"/>
            <a:ext cx="3837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 sz="2500"/>
              <a:t>WHY?</a:t>
            </a:r>
            <a:endParaRPr b="1"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To transmit open source technical, cultural and critical thinking tools for XR.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To engage members of the Creative and Activist European XR community, at a European level.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 sz="2500"/>
              <a:t>FOR WHOM?</a:t>
            </a:r>
            <a:endParaRPr b="1"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Local students and young creators.</a:t>
            </a:r>
            <a:endParaRPr b="1"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 b="0" l="40740" r="0" t="0"/>
          <a:stretch/>
        </p:blipFill>
        <p:spPr>
          <a:xfrm>
            <a:off x="0" y="625"/>
            <a:ext cx="4572001" cy="514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Chroniques Campus, 2023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RESIDENCIES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7"/>
          <p:cNvSpPr txBox="1"/>
          <p:nvPr>
            <p:ph idx="2" type="body"/>
          </p:nvPr>
        </p:nvSpPr>
        <p:spPr>
          <a:xfrm>
            <a:off x="4942700" y="10087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For 22 weeks, 17 emerging creators are supported by the RiT project during their artistic process.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Through 3 international calls, RiT encourages inclusive and sustainable projects.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The artworks are then showcased in different exhibitions, fairs and festival supported by RiT.</a:t>
            </a:r>
            <a:endParaRPr/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 b="0" l="16837" r="16844" t="0"/>
          <a:stretch/>
        </p:blipFill>
        <p:spPr>
          <a:xfrm>
            <a:off x="0" y="0"/>
            <a:ext cx="4572001" cy="51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 txBox="1"/>
          <p:nvPr>
            <p:ph idx="2" type="body"/>
          </p:nvPr>
        </p:nvSpPr>
        <p:spPr>
          <a:xfrm>
            <a:off x="113250" y="467820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“What a Mess” by Hugo Pilates &amp; Pedro Gil Farias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V2, Test_LAB: Realities in Transition 2023, Rotterdam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EUROPEAN XR CAMPS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8d21a677b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8d21a677b7_0_0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WHAT IS REALITIES IN TRANSITION 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 txBox="1"/>
          <p:nvPr>
            <p:ph idx="2" type="body"/>
          </p:nvPr>
        </p:nvSpPr>
        <p:spPr>
          <a:xfrm>
            <a:off x="4942700" y="714650"/>
            <a:ext cx="3837000" cy="3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Through networking activities, peer-to-peer learning workshops, conferences and hackathons, the XR Camps  bring together the Creative and Activist European XR community every year.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The Camps are also the occasion to gather the community around artistic exhibition and performances of XR projects.</a:t>
            </a:r>
            <a:endParaRPr/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 b="0" l="31834" r="9003" t="0"/>
          <a:stretch/>
        </p:blipFill>
        <p:spPr>
          <a:xfrm>
            <a:off x="4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EUROPEAN XR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MANIFESTO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The European XR manifesto is a statement of the values, principles, beliefs and mission of the Creative and Activist European XR community. </a:t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7827" l="0" r="0" t="7818"/>
          <a:stretch/>
        </p:blipFill>
        <p:spPr>
          <a:xfrm>
            <a:off x="0" y="625"/>
            <a:ext cx="4572000" cy="5142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V2 Event Test_LAB: Realities in Transition 2023, Rotterdam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>
            <p:ph idx="4294967295" type="title"/>
          </p:nvPr>
        </p:nvSpPr>
        <p:spPr>
          <a:xfrm>
            <a:off x="1359550" y="2045450"/>
            <a:ext cx="6328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r>
              <a:rPr lang="fr" sz="4800">
                <a:solidFill>
                  <a:schemeClr val="lt1"/>
                </a:solidFill>
              </a:rPr>
              <a:t>HACKATHON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1" lang="fr" sz="4800">
                <a:solidFill>
                  <a:schemeClr val="lt1"/>
                </a:solidFill>
              </a:rPr>
              <a:t>Recycling the AI</a:t>
            </a:r>
            <a:endParaRPr i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d21a677b7_0_5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8d21a677b7_0_5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What do you know or what have you heard about Artificial Intelligence and machine learning?</a:t>
            </a:r>
            <a:endParaRPr sz="3200"/>
          </a:p>
        </p:txBody>
      </p:sp>
      <p:pic>
        <p:nvPicPr>
          <p:cNvPr id="257" name="Google Shape;257;g28d21a677b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31460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d21a677b7_1_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8d21a677b7_1_3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Is Artificial Intelligence really going to destroy the world?</a:t>
            </a:r>
            <a:endParaRPr sz="3200"/>
          </a:p>
        </p:txBody>
      </p:sp>
      <p:pic>
        <p:nvPicPr>
          <p:cNvPr id="264" name="Google Shape;264;g28d21a677b7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4366"/>
            <a:ext cx="4419601" cy="265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8d21a677b7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8d21a677b7_1_10"/>
          <p:cNvSpPr txBox="1"/>
          <p:nvPr>
            <p:ph idx="4294967295" type="title"/>
          </p:nvPr>
        </p:nvSpPr>
        <p:spPr>
          <a:xfrm>
            <a:off x="1359550" y="2045450"/>
            <a:ext cx="6328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1" name="Google Shape;271;g28d21a677b7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150" y="1464113"/>
            <a:ext cx="6836750" cy="34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8d21a677b7_1_10"/>
          <p:cNvSpPr txBox="1"/>
          <p:nvPr>
            <p:ph idx="4294967295" type="title"/>
          </p:nvPr>
        </p:nvSpPr>
        <p:spPr>
          <a:xfrm>
            <a:off x="1460825" y="699725"/>
            <a:ext cx="59046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>
                <a:solidFill>
                  <a:schemeClr val="lt1"/>
                </a:solidFill>
              </a:rPr>
              <a:t>Spoiler alert! AI is just a tool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d21a677b7_1_22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8d21a677b7_1_22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What kind of things can the AI do?</a:t>
            </a:r>
            <a:endParaRPr sz="3200"/>
          </a:p>
        </p:txBody>
      </p:sp>
      <p:pic>
        <p:nvPicPr>
          <p:cNvPr id="279" name="Google Shape;279;g28d21a677b7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5" y="101975"/>
            <a:ext cx="3240450" cy="16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8d21a677b7_1_22"/>
          <p:cNvPicPr preferRelativeResize="0"/>
          <p:nvPr/>
        </p:nvPicPr>
        <p:blipFill rotWithShape="1">
          <a:blip r:embed="rId4">
            <a:alphaModFix/>
          </a:blip>
          <a:srcRect b="11106" l="0" r="0" t="13801"/>
          <a:stretch/>
        </p:blipFill>
        <p:spPr>
          <a:xfrm>
            <a:off x="425975" y="1809700"/>
            <a:ext cx="2949950" cy="15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8d21a677b7_1_22"/>
          <p:cNvPicPr preferRelativeResize="0"/>
          <p:nvPr/>
        </p:nvPicPr>
        <p:blipFill rotWithShape="1">
          <a:blip r:embed="rId5">
            <a:alphaModFix/>
          </a:blip>
          <a:srcRect b="10801" l="0" r="0" t="11715"/>
          <a:stretch/>
        </p:blipFill>
        <p:spPr>
          <a:xfrm>
            <a:off x="425975" y="3394125"/>
            <a:ext cx="3632851" cy="15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d21a677b7_1_32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8d21a677b7_1_32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arenR"/>
            </a:pPr>
            <a:r>
              <a:rPr lang="fr" sz="3200"/>
              <a:t>Text to image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arenR"/>
            </a:pPr>
            <a:r>
              <a:rPr lang="fr" sz="3200"/>
              <a:t>Language models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arenR"/>
            </a:pPr>
            <a:r>
              <a:rPr lang="fr" sz="3200"/>
              <a:t>Text to 3d models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arenR"/>
            </a:pPr>
            <a:r>
              <a:rPr lang="fr" sz="3200"/>
              <a:t>…</a:t>
            </a:r>
            <a:endParaRPr sz="3200"/>
          </a:p>
        </p:txBody>
      </p:sp>
      <p:pic>
        <p:nvPicPr>
          <p:cNvPr id="288" name="Google Shape;288;g28d21a677b7_1_32"/>
          <p:cNvPicPr preferRelativeResize="0"/>
          <p:nvPr/>
        </p:nvPicPr>
        <p:blipFill rotWithShape="1">
          <a:blip r:embed="rId3">
            <a:alphaModFix/>
          </a:blip>
          <a:srcRect b="12325" l="0" r="0" t="15174"/>
          <a:stretch/>
        </p:blipFill>
        <p:spPr>
          <a:xfrm>
            <a:off x="90425" y="47725"/>
            <a:ext cx="3703625" cy="181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8d21a677b7_1_32"/>
          <p:cNvPicPr preferRelativeResize="0"/>
          <p:nvPr/>
        </p:nvPicPr>
        <p:blipFill rotWithShape="1">
          <a:blip r:embed="rId4">
            <a:alphaModFix/>
          </a:blip>
          <a:srcRect b="28223" l="0" r="0" t="17946"/>
          <a:stretch/>
        </p:blipFill>
        <p:spPr>
          <a:xfrm>
            <a:off x="834050" y="1914250"/>
            <a:ext cx="3641649" cy="13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8d21a677b7_1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25" y="3347150"/>
            <a:ext cx="3345162" cy="16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8d21a677b7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8d21a677b7_1_43"/>
          <p:cNvSpPr txBox="1"/>
          <p:nvPr>
            <p:ph idx="4294967295" type="title"/>
          </p:nvPr>
        </p:nvSpPr>
        <p:spPr>
          <a:xfrm>
            <a:off x="234900" y="2402675"/>
            <a:ext cx="3756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r>
              <a:rPr lang="fr" sz="4800">
                <a:solidFill>
                  <a:schemeClr val="lt1"/>
                </a:solidFill>
              </a:rPr>
              <a:t>How do the AI’s know so much?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7" name="Google Shape;297;g28d21a677b7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972" y="897272"/>
            <a:ext cx="4337625" cy="3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29635" l="16275" r="0" t="29635"/>
          <a:stretch/>
        </p:blipFill>
        <p:spPr>
          <a:xfrm>
            <a:off x="84125" y="95500"/>
            <a:ext cx="1042100" cy="3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150" y="122150"/>
            <a:ext cx="1343785" cy="2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>
            <p:ph idx="2" type="body"/>
          </p:nvPr>
        </p:nvSpPr>
        <p:spPr>
          <a:xfrm>
            <a:off x="5076050" y="330000"/>
            <a:ext cx="3837000" cy="46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RiT</a:t>
            </a:r>
            <a:r>
              <a:rPr lang="fr"/>
              <a:t> is an international community that aims at both exploring and supporting alternative Extended Reality (XR) productions, and experiment new narratives and creative processes.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fr"/>
              <a:t>RiT</a:t>
            </a:r>
            <a:r>
              <a:rPr lang="fr"/>
              <a:t> aims at building a strong, independent European XR creative and activist community, a think tank to tackle current and future challenges in the digital sector.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d21a677b7_1_4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8d21a677b7_1_49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What kind of things </a:t>
            </a:r>
            <a:r>
              <a:rPr i="1" lang="fr" sz="3200"/>
              <a:t>should</a:t>
            </a:r>
            <a:r>
              <a:rPr lang="fr" sz="3200"/>
              <a:t> the AI do?</a:t>
            </a:r>
            <a:endParaRPr sz="3200"/>
          </a:p>
        </p:txBody>
      </p:sp>
      <p:pic>
        <p:nvPicPr>
          <p:cNvPr id="304" name="Google Shape;304;g28d21a677b7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134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8d21a677b7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75" y="1425450"/>
            <a:ext cx="4119550" cy="3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d21a677b7_1_5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8d21a677b7_1_59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What kind of things </a:t>
            </a:r>
            <a:r>
              <a:rPr i="1" lang="fr" sz="3200"/>
              <a:t>should not</a:t>
            </a:r>
            <a:r>
              <a:rPr lang="fr" sz="3200"/>
              <a:t> the AI do?</a:t>
            </a:r>
            <a:endParaRPr sz="3200"/>
          </a:p>
        </p:txBody>
      </p:sp>
      <p:pic>
        <p:nvPicPr>
          <p:cNvPr id="312" name="Google Shape;312;g28d21a677b7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00" y="74275"/>
            <a:ext cx="2528923" cy="26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8d21a677b7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50" y="2780225"/>
            <a:ext cx="3681975" cy="22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d21a677b7_1_74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8d21a677b7_1_74"/>
          <p:cNvSpPr txBox="1"/>
          <p:nvPr>
            <p:ph idx="2" type="body"/>
          </p:nvPr>
        </p:nvSpPr>
        <p:spPr>
          <a:xfrm>
            <a:off x="4942700" y="8428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But this is not the only problem of AI and all digital and data driven technologies.</a:t>
            </a:r>
            <a:endParaRPr sz="3200"/>
          </a:p>
        </p:txBody>
      </p:sp>
      <p:pic>
        <p:nvPicPr>
          <p:cNvPr id="320" name="Google Shape;320;g28d21a677b7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5" y="1019975"/>
            <a:ext cx="4430150" cy="31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8d21a677b7_1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8d21a677b7_1_68"/>
          <p:cNvSpPr txBox="1"/>
          <p:nvPr>
            <p:ph idx="4294967295" type="title"/>
          </p:nvPr>
        </p:nvSpPr>
        <p:spPr>
          <a:xfrm>
            <a:off x="768300" y="2402675"/>
            <a:ext cx="7774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r>
              <a:rPr lang="fr" sz="4800">
                <a:solidFill>
                  <a:schemeClr val="lt1"/>
                </a:solidFill>
              </a:rPr>
              <a:t>So, what do we do with all the existing AI generated content</a:t>
            </a:r>
            <a:r>
              <a:rPr lang="fr" sz="4800">
                <a:solidFill>
                  <a:schemeClr val="lt1"/>
                </a:solidFill>
              </a:rPr>
              <a:t>?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d21a677b7_1_9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8d21a677b7_1_99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We will begin reading one of the selected stories from the closed project </a:t>
            </a:r>
            <a:r>
              <a:rPr i="1" lang="fr" sz="3200"/>
              <a:t>Stories by AI. </a:t>
            </a:r>
            <a:endParaRPr sz="3000"/>
          </a:p>
        </p:txBody>
      </p:sp>
      <p:pic>
        <p:nvPicPr>
          <p:cNvPr id="333" name="Google Shape;333;g28d21a677b7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375"/>
            <a:ext cx="4274625" cy="21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8d21a677b7_1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6725"/>
            <a:ext cx="2413929" cy="24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d21a677b7_1_9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8d21a677b7_1_91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We will create a VR scene using an HTML open source library called A-Frame based on the story</a:t>
            </a:r>
            <a:endParaRPr sz="3200"/>
          </a:p>
        </p:txBody>
      </p:sp>
      <p:pic>
        <p:nvPicPr>
          <p:cNvPr id="341" name="Google Shape;341;g28d21a677b7_1_91"/>
          <p:cNvPicPr preferRelativeResize="0"/>
          <p:nvPr/>
        </p:nvPicPr>
        <p:blipFill rotWithShape="1">
          <a:blip r:embed="rId3">
            <a:alphaModFix/>
          </a:blip>
          <a:srcRect b="14142" l="0" r="0" t="12431"/>
          <a:stretch/>
        </p:blipFill>
        <p:spPr>
          <a:xfrm>
            <a:off x="147200" y="282800"/>
            <a:ext cx="2207675" cy="17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8d21a677b7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00" y="2188375"/>
            <a:ext cx="4303345" cy="26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d21a677b7_1_82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8d21a677b7_1_82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We will fill the scene by </a:t>
            </a:r>
            <a:r>
              <a:rPr lang="fr" sz="3200"/>
              <a:t>recycling AI (and non AI but free) generated content from various websites.</a:t>
            </a:r>
            <a:endParaRPr sz="3200"/>
          </a:p>
        </p:txBody>
      </p:sp>
      <p:pic>
        <p:nvPicPr>
          <p:cNvPr id="349" name="Google Shape;349;g28d21a677b7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5" y="117425"/>
            <a:ext cx="4210850" cy="23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8d21a677b7_1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25" y="2629875"/>
            <a:ext cx="4210850" cy="243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d21a677b7_1_120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8d21a677b7_1_120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If needed, w</a:t>
            </a:r>
            <a:r>
              <a:rPr lang="fr" sz="3200"/>
              <a:t>e will edit those 3d models on 3D Builder in order to repurpose them for our scenes.</a:t>
            </a:r>
            <a:endParaRPr sz="3200"/>
          </a:p>
        </p:txBody>
      </p:sp>
      <p:pic>
        <p:nvPicPr>
          <p:cNvPr id="357" name="Google Shape;357;g28d21a677b7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75" y="1167626"/>
            <a:ext cx="4221701" cy="26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1c0075049_0_94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291c0075049_0_94"/>
          <p:cNvSpPr txBox="1"/>
          <p:nvPr>
            <p:ph idx="2" type="body"/>
          </p:nvPr>
        </p:nvSpPr>
        <p:spPr>
          <a:xfrm>
            <a:off x="4942700" y="995250"/>
            <a:ext cx="4050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500"/>
              <a:t>Simple advices: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fr" sz="2500"/>
              <a:t>Don’t wait to be told </a:t>
            </a:r>
            <a:r>
              <a:rPr lang="fr" sz="2500"/>
              <a:t>what</a:t>
            </a:r>
            <a:r>
              <a:rPr lang="fr" sz="2500"/>
              <a:t> to do.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fr" sz="2500"/>
              <a:t>Split the tasks into the group.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fr" sz="2500"/>
              <a:t>If </a:t>
            </a:r>
            <a:r>
              <a:rPr lang="fr" sz="2500"/>
              <a:t>stuck in a problem ask for help but while it arrives search in google.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fr" sz="2500"/>
              <a:t>Relax and enjoy the ride.</a:t>
            </a:r>
            <a:endParaRPr sz="2500"/>
          </a:p>
        </p:txBody>
      </p:sp>
      <p:pic>
        <p:nvPicPr>
          <p:cNvPr id="364" name="Google Shape;364;g291c0075049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5" y="1096600"/>
            <a:ext cx="4214725" cy="2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d21a677b7_1_107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8d21a677b7_1_107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3200"/>
              <a:t>Let’s begin!</a:t>
            </a:r>
            <a:endParaRPr sz="3200"/>
          </a:p>
        </p:txBody>
      </p:sp>
      <p:pic>
        <p:nvPicPr>
          <p:cNvPr id="371" name="Google Shape;371;g28d21a677b7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43000"/>
            <a:ext cx="4081375" cy="30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>
            <p:ph type="title"/>
          </p:nvPr>
        </p:nvSpPr>
        <p:spPr>
          <a:xfrm>
            <a:off x="5018900" y="345925"/>
            <a:ext cx="36828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3500">
                <a:solidFill>
                  <a:schemeClr val="lt1"/>
                </a:solidFill>
              </a:rPr>
              <a:t>THE EUROPEAN XR COMMUNITY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>
            <p:ph idx="2" type="body"/>
          </p:nvPr>
        </p:nvSpPr>
        <p:spPr>
          <a:xfrm>
            <a:off x="5018900" y="2252188"/>
            <a:ext cx="38370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fr"/>
              <a:t>RiT </a:t>
            </a:r>
            <a:r>
              <a:rPr lang="fr"/>
              <a:t>aims at building an European XR community, composed of emerging artists, experts and mentors who want to reflect on and promote a sustainable, open and inclusive XR.</a:t>
            </a:r>
            <a:endParaRPr/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/>
              <a:t>V2 Event  Test_LAB: Realities in Transition 2023, Rotterdam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d21a677b7_1_128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8d21a677b7_1_128"/>
          <p:cNvSpPr txBox="1"/>
          <p:nvPr>
            <p:ph idx="2" type="body"/>
          </p:nvPr>
        </p:nvSpPr>
        <p:spPr>
          <a:xfrm>
            <a:off x="4942700" y="995250"/>
            <a:ext cx="38370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3"/>
              </a:rPr>
              <a:t>Max, the plant whisperer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4"/>
              </a:rPr>
              <a:t>The underground world of plant collecting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5"/>
              </a:rPr>
              <a:t>The gift of a bird’s song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6"/>
              </a:rPr>
              <a:t>The greatest </a:t>
            </a:r>
            <a:r>
              <a:rPr lang="fr" sz="1500" u="sng">
                <a:hlinkClick r:id="rId7"/>
              </a:rPr>
              <a:t>goddamn</a:t>
            </a:r>
            <a:r>
              <a:rPr lang="fr" sz="1500" u="sng">
                <a:hlinkClick r:id="rId8"/>
              </a:rPr>
              <a:t> hero I have ever known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9"/>
              </a:rPr>
              <a:t>The hellmouth in the coffee shop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500" u="sng">
                <a:hlinkClick r:id="rId10"/>
              </a:rPr>
              <a:t>When the sky turned red</a:t>
            </a:r>
            <a:endParaRPr sz="1500"/>
          </a:p>
        </p:txBody>
      </p:sp>
      <p:pic>
        <p:nvPicPr>
          <p:cNvPr id="378" name="Google Shape;378;g28d21a677b7_1_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600" y="1143000"/>
            <a:ext cx="4081375" cy="30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28d21a677b7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8d21a677b7_1_114"/>
          <p:cNvSpPr txBox="1"/>
          <p:nvPr>
            <p:ph idx="4294967295" type="title"/>
          </p:nvPr>
        </p:nvSpPr>
        <p:spPr>
          <a:xfrm>
            <a:off x="1054750" y="2197850"/>
            <a:ext cx="6921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r>
              <a:rPr lang="fr" sz="4800">
                <a:solidFill>
                  <a:schemeClr val="lt1"/>
                </a:solidFill>
              </a:rPr>
              <a:t>1st Workshop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 sz="2300">
                <a:solidFill>
                  <a:schemeClr val="lt1"/>
                </a:solidFill>
              </a:rPr>
              <a:t>Basic A-frame tags, create a scene, movement and camera. Basic objects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d21a677b7_1_135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8d21a677b7_1_135"/>
          <p:cNvSpPr txBox="1"/>
          <p:nvPr>
            <p:ph idx="2" type="body"/>
          </p:nvPr>
        </p:nvSpPr>
        <p:spPr>
          <a:xfrm>
            <a:off x="4647750" y="580975"/>
            <a:ext cx="43332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Basic HTML is code written between tags.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Tags are special words inside &lt; and &gt; characters.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Most tags are double. Which means you need two of them, one for open like &lt;html&gt; and another to close &lt;/html&gt;.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Between tags there are more tags in a tree-like structure.</a:t>
            </a:r>
            <a:endParaRPr sz="2100"/>
          </a:p>
        </p:txBody>
      </p:sp>
      <p:pic>
        <p:nvPicPr>
          <p:cNvPr id="391" name="Google Shape;391;g28d21a677b7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42951" cy="24258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g28d21a677b7_1_135"/>
          <p:cNvGraphicFramePr/>
          <p:nvPr/>
        </p:nvGraphicFramePr>
        <p:xfrm>
          <a:off x="198900" y="276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{EA0FF467-99F6-4275-A7CE-744C545E826A}</a:tableStyleId>
              </a:tblPr>
              <a:tblGrid>
                <a:gridCol w="4038300"/>
              </a:tblGrid>
              <a:tr h="2152100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34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&lt;html&gt;</a:t>
                      </a:r>
                      <a:endParaRPr sz="34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34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&lt;/html&gt;</a:t>
                      </a:r>
                      <a:endParaRPr sz="34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28d21a677b7_1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8d21a677b7_1_188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&lt;a-scene&gt; tag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d21a677b7_1_144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8d21a677b7_1_144"/>
          <p:cNvSpPr txBox="1"/>
          <p:nvPr>
            <p:ph idx="2" type="body"/>
          </p:nvPr>
        </p:nvSpPr>
        <p:spPr>
          <a:xfrm>
            <a:off x="4647750" y="8095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A-Frame websites, like every website, have a &lt;head&gt; and a &lt;body&gt; tags</a:t>
            </a:r>
            <a:r>
              <a:rPr lang="fr" sz="2100"/>
              <a:t>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Inside &lt;head&gt; we place stuff needed to make the page work, like the &lt;script&gt; tag that gave us A-Frame capabilities.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Other tags inside &lt;head&gt; are &lt;title&gt; or &lt;meta&gt;.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Inside the &lt;body&gt; tag we need to place our 3D objects, inside a &lt;a-scene&gt; tag.</a:t>
            </a:r>
            <a:endParaRPr sz="2100"/>
          </a:p>
        </p:txBody>
      </p:sp>
      <p:graphicFrame>
        <p:nvGraphicFramePr>
          <p:cNvPr id="405" name="Google Shape;405;g28d21a677b7_1_144"/>
          <p:cNvGraphicFramePr/>
          <p:nvPr/>
        </p:nvGraphicFramePr>
        <p:xfrm>
          <a:off x="-145800" y="3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{EA0FF467-99F6-4275-A7CE-744C545E826A}</a:tableStyleId>
              </a:tblPr>
              <a:tblGrid>
                <a:gridCol w="4754800"/>
              </a:tblGrid>
              <a:tr h="2419350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&lt;html&gt;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&lt;head&gt;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&lt;script </a:t>
                      </a:r>
                      <a:r>
                        <a:rPr lang="fr" sz="17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src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fr" sz="17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"https://aframe.io/releases/1.4.0/aframe.min.js"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&gt;&lt;/script&gt;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&lt;/head&gt;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&lt;body&gt;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&lt;a-scene&gt;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&lt;/a-scene&gt;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52525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&lt;/body&gt;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&lt;/html&gt;</a:t>
                      </a:r>
                      <a:endParaRPr sz="17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8d21a677b7_1_15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8d21a677b7_1_151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 &lt;a-scene&gt; tag handles all the needed setup for 3d scenes.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There are some basic 3D objects, like &lt;a-box&gt;.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Others are: &lt;a-plane&gt;, &lt;a-sky&gt;, &lt;a-torus-knot&gt;, &lt;a-sphere&gt;, &lt;a-cylinder&gt; and &lt;a-cone&gt;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They all share the properties: </a:t>
            </a:r>
            <a:r>
              <a:rPr i="1" lang="fr" sz="2100"/>
              <a:t>color</a:t>
            </a:r>
            <a:r>
              <a:rPr lang="fr" sz="2100"/>
              <a:t>, </a:t>
            </a:r>
            <a:r>
              <a:rPr i="1" lang="fr" sz="2100"/>
              <a:t>position </a:t>
            </a:r>
            <a:r>
              <a:rPr lang="fr" sz="2100"/>
              <a:t>(x, y, z), </a:t>
            </a:r>
            <a:r>
              <a:rPr i="1" lang="fr" sz="2100"/>
              <a:t>rotation </a:t>
            </a:r>
            <a:r>
              <a:rPr lang="fr" sz="2100"/>
              <a:t>(x, y, z) and </a:t>
            </a:r>
            <a:r>
              <a:rPr i="1" lang="fr" sz="2100"/>
              <a:t>scale </a:t>
            </a:r>
            <a:r>
              <a:rPr lang="fr" sz="2100"/>
              <a:t>(x, y, z).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It is possible to add many objects to a &lt;a-scene&gt;. One, after the other.  </a:t>
            </a:r>
            <a:endParaRPr sz="2100"/>
          </a:p>
        </p:txBody>
      </p:sp>
      <p:graphicFrame>
        <p:nvGraphicFramePr>
          <p:cNvPr id="412" name="Google Shape;412;g28d21a677b7_1_151"/>
          <p:cNvGraphicFramePr/>
          <p:nvPr/>
        </p:nvGraphicFramePr>
        <p:xfrm>
          <a:off x="-145800" y="3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{EA0FF467-99F6-4275-A7CE-744C545E826A}</a:tableStyleId>
              </a:tblPr>
              <a:tblGrid>
                <a:gridCol w="4754800"/>
              </a:tblGrid>
              <a:tr h="2419350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&lt;a-scene&gt;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&lt;a-box 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#666666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position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"0 2 -5"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rotation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"0 45 45"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</a:t>
                      </a:r>
                      <a:r>
                        <a:rPr lang="fr" sz="2150">
                          <a:solidFill>
                            <a:srgbClr val="E96900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scale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lang="fr" sz="2150">
                          <a:solidFill>
                            <a:srgbClr val="44BB88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"2 2 2"</a:t>
                      </a: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       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&lt;/a-box&gt;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&lt;/a-scene&gt;</a:t>
                      </a:r>
                      <a:endParaRPr sz="21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d21a677b7_1_15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8d21a677b7_1_159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Images are used mainly to add texture to an object. Then they are called materials.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They have specific properties. Some of the most important are: </a:t>
            </a:r>
            <a:endParaRPr sz="21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src</a:t>
            </a:r>
            <a:r>
              <a:rPr lang="fr" sz="2000"/>
              <a:t>: identification.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repeat</a:t>
            </a:r>
            <a:r>
              <a:rPr lang="fr" sz="2000"/>
              <a:t>: number of repetitions to cover the surface.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transparent</a:t>
            </a:r>
            <a:r>
              <a:rPr lang="fr" sz="2000"/>
              <a:t>: true or false.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opacity</a:t>
            </a:r>
            <a:r>
              <a:rPr lang="fr" sz="2000"/>
              <a:t>: percentage of transparency.  </a:t>
            </a:r>
            <a:endParaRPr sz="20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Take care of the size of your images.</a:t>
            </a:r>
            <a:endParaRPr sz="2100"/>
          </a:p>
        </p:txBody>
      </p:sp>
      <p:graphicFrame>
        <p:nvGraphicFramePr>
          <p:cNvPr id="419" name="Google Shape;419;g28d21a677b7_1_159"/>
          <p:cNvGraphicFramePr/>
          <p:nvPr/>
        </p:nvGraphicFramePr>
        <p:xfrm>
          <a:off x="-69600" y="18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{EA0FF467-99F6-4275-A7CE-744C545E826A}</a:tableStyleId>
              </a:tblPr>
              <a:tblGrid>
                <a:gridCol w="4908850"/>
              </a:tblGrid>
              <a:tr h="4462225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&lt;a-assets&gt;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	&lt;img id="grass"     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src="images/grass.jpg"/&gt;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&lt;/a-assets&gt;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	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&lt;a-plane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	material="src: #grass;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repeat:10 10; 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transparent: true; 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opacity: 0.75"&gt;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&lt;/a-plane&gt;</a:t>
                      </a:r>
                      <a:endParaRPr sz="15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d21a677b7_1_167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8d21a677b7_1_167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Images are used mainly to add texture to an object. Then they are called materials.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They have specific properties. Some of the most important are: </a:t>
            </a:r>
            <a:endParaRPr sz="21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src</a:t>
            </a:r>
            <a:r>
              <a:rPr lang="fr" sz="2000"/>
              <a:t>: identification.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repeat</a:t>
            </a:r>
            <a:r>
              <a:rPr lang="fr" sz="2000"/>
              <a:t>: number of repetitions to cover the surface.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transparent</a:t>
            </a:r>
            <a:r>
              <a:rPr lang="fr" sz="2000"/>
              <a:t>: true or false.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i="1" lang="fr" sz="2000"/>
              <a:t>opacity</a:t>
            </a:r>
            <a:r>
              <a:rPr lang="fr" sz="2000"/>
              <a:t>: percentage of transparency.  </a:t>
            </a:r>
            <a:endParaRPr sz="20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Take care of the size of your images.</a:t>
            </a:r>
            <a:endParaRPr sz="2100"/>
          </a:p>
        </p:txBody>
      </p:sp>
      <p:pic>
        <p:nvPicPr>
          <p:cNvPr id="426" name="Google Shape;426;g28d21a677b7_1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4342949" cy="279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8d21a677b7_1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8d21a677b7_1_193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Crtl + Alt + i  for Inspector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d21a677b7_1_206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8d21a677b7_1_206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To ease the composition of a scene, A-frame comes with a tool called </a:t>
            </a:r>
            <a:r>
              <a:rPr i="1" lang="fr" sz="2700"/>
              <a:t>I</a:t>
            </a:r>
            <a:r>
              <a:rPr i="1" lang="fr" sz="2700"/>
              <a:t>nspector</a:t>
            </a:r>
            <a:r>
              <a:rPr lang="fr" sz="2700"/>
              <a:t>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To see it in action, go to image-texture.html and hit 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Ctrl + Alt + i</a:t>
            </a:r>
            <a:endParaRPr sz="2700"/>
          </a:p>
        </p:txBody>
      </p:sp>
      <p:pic>
        <p:nvPicPr>
          <p:cNvPr id="439" name="Google Shape;439;g28d21a677b7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301"/>
            <a:ext cx="4567750" cy="32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WHO ARE WE?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d21a677b7_1_220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8d21a677b7_1_220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 menu on the left allows you to select the objects already present in the &lt;a-scene&gt; tag.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It allows you to move them using the green, red and blue arrows on every selected object.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You can also change the view to help you see in the three dimensions with number keys 1, 2, 3, 4 and 5.</a:t>
            </a:r>
            <a:endParaRPr sz="2100"/>
          </a:p>
        </p:txBody>
      </p:sp>
      <p:pic>
        <p:nvPicPr>
          <p:cNvPr id="446" name="Google Shape;446;g28d21a677b7_1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" y="707546"/>
            <a:ext cx="4528051" cy="365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d21a677b7_1_227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8d21a677b7_1_227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 menu on the right allows you to configure every property on every object.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It allows you to scale, rotate, change colors, lights, materials, etc.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fr" sz="2100"/>
              <a:t>It is VERY IMPORTANT to copy the properties that you like, to be able then to paste them again in your own files.</a:t>
            </a:r>
            <a:endParaRPr b="1" sz="2100"/>
          </a:p>
        </p:txBody>
      </p:sp>
      <p:pic>
        <p:nvPicPr>
          <p:cNvPr id="453" name="Google Shape;453;g28d21a677b7_1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488400"/>
            <a:ext cx="4342949" cy="41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8d21a677b7_1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8d21a677b7_1_212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environment component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d21a677b7_1_17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8d21a677b7_1_173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In order to start with the basics, A-frame comes with an extra component called </a:t>
            </a:r>
            <a:r>
              <a:rPr i="1" lang="fr" sz="2900"/>
              <a:t>environment</a:t>
            </a:r>
            <a:r>
              <a:rPr lang="fr" sz="2900"/>
              <a:t>, that allows us to create and customize an entire environment for us.</a:t>
            </a:r>
            <a:endParaRPr sz="2900"/>
          </a:p>
        </p:txBody>
      </p:sp>
      <p:pic>
        <p:nvPicPr>
          <p:cNvPr id="466" name="Google Shape;466;g28d21a677b7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4342949" cy="449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d21a677b7_1_19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8d21a677b7_1_199"/>
          <p:cNvSpPr txBox="1"/>
          <p:nvPr>
            <p:ph idx="2" type="body"/>
          </p:nvPr>
        </p:nvSpPr>
        <p:spPr>
          <a:xfrm>
            <a:off x="4647750" y="5809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In order to use this feature we need to add </a:t>
            </a:r>
            <a:r>
              <a:rPr lang="fr" sz="2100"/>
              <a:t>another</a:t>
            </a:r>
            <a:r>
              <a:rPr lang="fr" sz="2100"/>
              <a:t> &lt;script&gt; tag to the &lt;head&gt; tag.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We then can add the property environment to the &lt;a-scene&gt; tag.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There are several preset values for environment: forest, goaland, contact, egypt, etc.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This creates a scene with floor, sky and some objects. And move around with </a:t>
            </a:r>
            <a:r>
              <a:rPr i="1" lang="fr" sz="2100"/>
              <a:t>wasd </a:t>
            </a:r>
            <a:r>
              <a:rPr lang="fr" sz="2100"/>
              <a:t>keys.</a:t>
            </a:r>
            <a:endParaRPr sz="2100"/>
          </a:p>
        </p:txBody>
      </p:sp>
      <p:graphicFrame>
        <p:nvGraphicFramePr>
          <p:cNvPr id="473" name="Google Shape;473;g28d21a677b7_1_199"/>
          <p:cNvGraphicFramePr/>
          <p:nvPr/>
        </p:nvGraphicFramePr>
        <p:xfrm>
          <a:off x="-69600" y="18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{EA0FF467-99F6-4275-A7CE-744C545E826A}</a:tableStyleId>
              </a:tblPr>
              <a:tblGrid>
                <a:gridCol w="4908850"/>
              </a:tblGrid>
              <a:tr h="4462225">
                <a:tc>
                  <a:txBody>
                    <a:bodyPr/>
                    <a:lstStyle/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&lt;head&gt;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&lt;script  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src="js/aframe-environment-component.js"&gt;&lt;/script&gt;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&lt;/head&gt;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&lt;body&gt;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&lt;a-scene 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environment=”preset: forest;”&gt;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&lt;/a-scene&gt;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203200" marR="203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50">
                          <a:solidFill>
                            <a:srgbClr val="2973B7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&lt;/body&gt;</a:t>
                      </a:r>
                      <a:endParaRPr sz="1650">
                        <a:solidFill>
                          <a:srgbClr val="2973B7"/>
                        </a:solidFill>
                        <a:highlight>
                          <a:schemeClr val="lt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d21a677b7_1_23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28d21a677b7_1_239"/>
          <p:cNvSpPr txBox="1"/>
          <p:nvPr>
            <p:ph idx="2" type="body"/>
          </p:nvPr>
        </p:nvSpPr>
        <p:spPr>
          <a:xfrm>
            <a:off x="4613700" y="575813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Try them out at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u="sng">
                <a:hlinkClick r:id="rId3"/>
              </a:rPr>
              <a:t>https://supermedium.github.io/aframe-environment-component/</a:t>
            </a:r>
            <a:r>
              <a:rPr lang="fr" sz="2100"/>
              <a:t> </a:t>
            </a:r>
            <a:r>
              <a:rPr lang="fr" sz="2100"/>
              <a:t> 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/>
              <a:t>Once</a:t>
            </a:r>
            <a:r>
              <a:rPr lang="fr" sz="2100"/>
              <a:t> you have chosen one, use the Inspector to </a:t>
            </a:r>
            <a:r>
              <a:rPr lang="fr" sz="2100"/>
              <a:t>tweak</a:t>
            </a:r>
            <a:r>
              <a:rPr lang="fr" sz="2100"/>
              <a:t> the properties around and adapt it to your scene.</a:t>
            </a:r>
            <a:endParaRPr sz="2100"/>
          </a:p>
        </p:txBody>
      </p:sp>
      <p:pic>
        <p:nvPicPr>
          <p:cNvPr id="480" name="Google Shape;480;g28d21a677b7_1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7396"/>
            <a:ext cx="4572000" cy="144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28d21a677b7_1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8d21a677b7_1_234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Working Group Time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d21a677b7_1_260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8d21a677b7_1_260"/>
          <p:cNvSpPr txBox="1"/>
          <p:nvPr>
            <p:ph idx="2" type="body"/>
          </p:nvPr>
        </p:nvSpPr>
        <p:spPr>
          <a:xfrm>
            <a:off x="4724400" y="760575"/>
            <a:ext cx="4454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Start the webserver.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Go to a web browser and type “localhost/aframe/”.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The </a:t>
            </a:r>
            <a:r>
              <a:rPr i="1" lang="fr"/>
              <a:t>A-frame Examples</a:t>
            </a:r>
            <a:r>
              <a:rPr lang="fr"/>
              <a:t> page should run.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Go to your Computer and find the aframe folder.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Rename the file called </a:t>
            </a:r>
            <a:r>
              <a:rPr i="1" lang="fr"/>
              <a:t>environment.html</a:t>
            </a:r>
            <a:r>
              <a:rPr lang="fr"/>
              <a:t> to </a:t>
            </a:r>
            <a:r>
              <a:rPr i="1" lang="fr"/>
              <a:t>hackathon-group-X.html</a:t>
            </a:r>
            <a:r>
              <a:rPr lang="fr"/>
              <a:t> with the number of your group.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Create a new folder called </a:t>
            </a:r>
            <a:r>
              <a:rPr i="1" lang="fr"/>
              <a:t>hackathon-group-X</a:t>
            </a:r>
            <a:r>
              <a:rPr lang="fr"/>
              <a:t> with the number of your group.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All new objects and images must be downloaded in this folder.</a:t>
            </a:r>
            <a:endParaRPr/>
          </a:p>
        </p:txBody>
      </p:sp>
      <p:sp>
        <p:nvSpPr>
          <p:cNvPr id="493" name="Google Shape;493;g28d21a677b7_1_260"/>
          <p:cNvSpPr txBox="1"/>
          <p:nvPr/>
        </p:nvSpPr>
        <p:spPr>
          <a:xfrm>
            <a:off x="165200" y="1670650"/>
            <a:ext cx="40746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do we start the project on the computer for the hackathon?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d21a677b7_1_247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8d21a677b7_1_247"/>
          <p:cNvSpPr txBox="1"/>
          <p:nvPr>
            <p:ph idx="2" type="body"/>
          </p:nvPr>
        </p:nvSpPr>
        <p:spPr>
          <a:xfrm>
            <a:off x="4712100" y="862775"/>
            <a:ext cx="4156200" cy="3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Go to the environment component test page and browse through all the environments.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Choose the environment that will host your world.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Begin to make changes to adapt it to your scene. Remember to copy paste the configuration to your </a:t>
            </a:r>
            <a:r>
              <a:rPr i="1" lang="fr"/>
              <a:t>hackathon-group-x.html</a:t>
            </a:r>
            <a:r>
              <a:rPr lang="fr"/>
              <a:t> file.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Decide with your group, what other 3d objects do you need and search for them inside </a:t>
            </a:r>
            <a:r>
              <a:rPr i="1" lang="fr"/>
              <a:t>model</a:t>
            </a:r>
            <a:r>
              <a:rPr lang="fr"/>
              <a:t> folder or in </a:t>
            </a:r>
            <a:r>
              <a:rPr lang="fr" u="sng">
                <a:hlinkClick r:id="rId3"/>
              </a:rPr>
              <a:t>Sketchfab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Begin to design on a piece of paper your future scene.</a:t>
            </a:r>
            <a:endParaRPr/>
          </a:p>
        </p:txBody>
      </p:sp>
      <p:sp>
        <p:nvSpPr>
          <p:cNvPr id="500" name="Google Shape;500;g28d21a677b7_1_247"/>
          <p:cNvSpPr txBox="1"/>
          <p:nvPr/>
        </p:nvSpPr>
        <p:spPr>
          <a:xfrm>
            <a:off x="165200" y="1899250"/>
            <a:ext cx="40746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do we begin the project as a group team?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8d21a677b7_1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8d21a677b7_1_255"/>
          <p:cNvSpPr txBox="1"/>
          <p:nvPr>
            <p:ph idx="4294967295" type="title"/>
          </p:nvPr>
        </p:nvSpPr>
        <p:spPr>
          <a:xfrm>
            <a:off x="1054750" y="2197850"/>
            <a:ext cx="69213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>
                <a:solidFill>
                  <a:schemeClr val="lt1"/>
                </a:solidFill>
              </a:rPr>
              <a:t> </a:t>
            </a:r>
            <a:r>
              <a:rPr lang="fr" sz="4900">
                <a:solidFill>
                  <a:schemeClr val="lt1"/>
                </a:solidFill>
              </a:rPr>
              <a:t>2</a:t>
            </a:r>
            <a:r>
              <a:rPr lang="fr" sz="4300">
                <a:solidFill>
                  <a:schemeClr val="lt1"/>
                </a:solidFill>
              </a:rPr>
              <a:t>nd</a:t>
            </a:r>
            <a:r>
              <a:rPr lang="fr" sz="4800">
                <a:solidFill>
                  <a:schemeClr val="lt1"/>
                </a:solidFill>
              </a:rPr>
              <a:t> Workshop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 sz="2300">
                <a:solidFill>
                  <a:schemeClr val="lt1"/>
                </a:solidFill>
              </a:rPr>
              <a:t>Object component. 3D Builder. Animations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6"/>
          <p:cNvGrpSpPr/>
          <p:nvPr/>
        </p:nvGrpSpPr>
        <p:grpSpPr>
          <a:xfrm>
            <a:off x="5458317" y="320421"/>
            <a:ext cx="3185694" cy="1139867"/>
            <a:chOff x="425700" y="597900"/>
            <a:chExt cx="3310500" cy="1281325"/>
          </a:xfrm>
        </p:grpSpPr>
        <p:pic>
          <p:nvPicPr>
            <p:cNvPr id="107" name="Google Shape;10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5775" y="597900"/>
              <a:ext cx="3310351" cy="77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6"/>
            <p:cNvSpPr txBox="1"/>
            <p:nvPr/>
          </p:nvSpPr>
          <p:spPr>
            <a:xfrm>
              <a:off x="425700" y="1368925"/>
              <a:ext cx="3310500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0"/>
                <a:buFont typeface="Arial"/>
                <a:buNone/>
              </a:pP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Linz (AT)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6"/>
          <p:cNvGrpSpPr/>
          <p:nvPr/>
        </p:nvGrpSpPr>
        <p:grpSpPr>
          <a:xfrm>
            <a:off x="3008491" y="1749820"/>
            <a:ext cx="1714082" cy="1116848"/>
            <a:chOff x="4171950" y="597900"/>
            <a:chExt cx="2072400" cy="1381725"/>
          </a:xfrm>
        </p:grpSpPr>
        <p:pic>
          <p:nvPicPr>
            <p:cNvPr id="110" name="Google Shape;11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72025" y="597900"/>
              <a:ext cx="2072259" cy="771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6"/>
            <p:cNvSpPr txBox="1"/>
            <p:nvPr/>
          </p:nvSpPr>
          <p:spPr>
            <a:xfrm>
              <a:off x="4171950" y="1418025"/>
              <a:ext cx="2072400" cy="5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0"/>
                <a:buFont typeface="Arial"/>
                <a:buNone/>
              </a:pP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Marseille (FR)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445738" y="2198034"/>
            <a:ext cx="1789725" cy="1440455"/>
            <a:chOff x="6520600" y="597900"/>
            <a:chExt cx="2072400" cy="1706700"/>
          </a:xfrm>
        </p:grpSpPr>
        <p:pic>
          <p:nvPicPr>
            <p:cNvPr id="113" name="Google Shape;113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2225" y="597900"/>
              <a:ext cx="1189150" cy="116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6"/>
            <p:cNvSpPr txBox="1"/>
            <p:nvPr/>
          </p:nvSpPr>
          <p:spPr>
            <a:xfrm>
              <a:off x="6520600" y="1766700"/>
              <a:ext cx="2072400" cy="5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0"/>
                <a:buFont typeface="Arial"/>
                <a:buNone/>
              </a:pP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Marseille (FR)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6"/>
          <p:cNvGrpSpPr/>
          <p:nvPr/>
        </p:nvGrpSpPr>
        <p:grpSpPr>
          <a:xfrm>
            <a:off x="445755" y="432005"/>
            <a:ext cx="3771934" cy="916730"/>
            <a:chOff x="244900" y="2220600"/>
            <a:chExt cx="4327101" cy="1076100"/>
          </a:xfrm>
        </p:grpSpPr>
        <p:pic>
          <p:nvPicPr>
            <p:cNvPr id="116" name="Google Shape;116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4900" y="2220600"/>
              <a:ext cx="4327101" cy="5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6"/>
            <p:cNvSpPr txBox="1"/>
            <p:nvPr/>
          </p:nvSpPr>
          <p:spPr>
            <a:xfrm>
              <a:off x="908450" y="2763600"/>
              <a:ext cx="30000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0"/>
                <a:buFont typeface="Arial"/>
                <a:buNone/>
              </a:pP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Bruxelles (BE)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5656078" y="1905507"/>
            <a:ext cx="2790160" cy="1009409"/>
            <a:chOff x="4971900" y="2316900"/>
            <a:chExt cx="3239475" cy="1199250"/>
          </a:xfrm>
        </p:grpSpPr>
        <p:pic>
          <p:nvPicPr>
            <p:cNvPr id="119" name="Google Shape;119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71900" y="2316900"/>
              <a:ext cx="3239475" cy="7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6"/>
            <p:cNvSpPr txBox="1"/>
            <p:nvPr/>
          </p:nvSpPr>
          <p:spPr>
            <a:xfrm>
              <a:off x="5091638" y="2976750"/>
              <a:ext cx="30000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0"/>
                <a:buFont typeface="Arial"/>
                <a:buNone/>
              </a:pP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Zagreb (CR)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5385513" y="3542623"/>
            <a:ext cx="1965796" cy="1184480"/>
            <a:chOff x="6360075" y="684650"/>
            <a:chExt cx="2133025" cy="1285243"/>
          </a:xfrm>
        </p:grpSpPr>
        <p:pic>
          <p:nvPicPr>
            <p:cNvPr id="122" name="Google Shape;122;p6"/>
            <p:cNvPicPr preferRelativeResize="0"/>
            <p:nvPr/>
          </p:nvPicPr>
          <p:blipFill rotWithShape="1">
            <a:blip r:embed="rId8">
              <a:alphaModFix/>
            </a:blip>
            <a:srcRect b="22448" l="13167" r="13020" t="21415"/>
            <a:stretch/>
          </p:blipFill>
          <p:spPr>
            <a:xfrm>
              <a:off x="6360100" y="684650"/>
              <a:ext cx="2133000" cy="79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6"/>
            <p:cNvSpPr txBox="1"/>
            <p:nvPr/>
          </p:nvSpPr>
          <p:spPr>
            <a:xfrm>
              <a:off x="6360075" y="1477293"/>
              <a:ext cx="213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fr" sz="17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Gijón</a:t>
              </a: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(ES)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6"/>
          <p:cNvGrpSpPr/>
          <p:nvPr/>
        </p:nvGrpSpPr>
        <p:grpSpPr>
          <a:xfrm>
            <a:off x="2721069" y="3402245"/>
            <a:ext cx="1369258" cy="1505814"/>
            <a:chOff x="6915925" y="3430649"/>
            <a:chExt cx="1899900" cy="2137726"/>
          </a:xfrm>
        </p:grpSpPr>
        <p:pic>
          <p:nvPicPr>
            <p:cNvPr id="125" name="Google Shape;125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95749" y="3430649"/>
              <a:ext cx="1540250" cy="109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6"/>
            <p:cNvSpPr txBox="1"/>
            <p:nvPr/>
          </p:nvSpPr>
          <p:spPr>
            <a:xfrm>
              <a:off x="6915925" y="4483875"/>
              <a:ext cx="1899900" cy="10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fr" sz="17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Rotterdam</a:t>
              </a:r>
              <a:r>
                <a:rPr b="0" i="0" lang="fr" sz="175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(NL)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1c0075049_0_1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91c0075049_0_13"/>
          <p:cNvSpPr txBox="1"/>
          <p:nvPr>
            <p:ph idx="2" type="body"/>
          </p:nvPr>
        </p:nvSpPr>
        <p:spPr>
          <a:xfrm>
            <a:off x="4647750" y="733375"/>
            <a:ext cx="43332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A model in 3D is just a set of data that represents an object in three </a:t>
            </a:r>
            <a:r>
              <a:rPr lang="fr" sz="1900"/>
              <a:t>dimensions</a:t>
            </a:r>
            <a:r>
              <a:rPr lang="fr" sz="1900"/>
              <a:t>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There are different kinds of formats for 3D objects: obj, fbx, gltf, etc.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Sometimes</a:t>
            </a:r>
            <a:r>
              <a:rPr lang="fr" sz="1900"/>
              <a:t> an object is defined using more than just one file, like mtl files.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Basically, any 3d object gives information about all the points that define that 3d object, the more detailed the object is modelled, the more points it has.</a:t>
            </a:r>
            <a:endParaRPr sz="1900"/>
          </a:p>
        </p:txBody>
      </p:sp>
      <p:pic>
        <p:nvPicPr>
          <p:cNvPr id="513" name="Google Shape;513;g291c007504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0" y="129975"/>
            <a:ext cx="4342949" cy="374894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291c0075049_0_13"/>
          <p:cNvSpPr txBox="1"/>
          <p:nvPr/>
        </p:nvSpPr>
        <p:spPr>
          <a:xfrm>
            <a:off x="169600" y="3977450"/>
            <a:ext cx="420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 Exported from 3D Builder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Object.1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2600.481445 2289.817383 8840.607422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3052.760742 3579.895996 9028.778320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2974.678223 3501.814453 9165.332031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91c0075049_0_2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91c0075049_0_23"/>
          <p:cNvSpPr txBox="1"/>
          <p:nvPr>
            <p:ph idx="2" type="body"/>
          </p:nvPr>
        </p:nvSpPr>
        <p:spPr>
          <a:xfrm>
            <a:off x="4453400" y="733375"/>
            <a:ext cx="46143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Obj models are </a:t>
            </a:r>
            <a:r>
              <a:rPr lang="fr"/>
              <a:t>simpler</a:t>
            </a:r>
            <a:r>
              <a:rPr lang="fr"/>
              <a:t>, they has just the points information and color and optionally a mtl file with the information for the textures and materials</a:t>
            </a:r>
            <a:r>
              <a:rPr lang="fr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Gltf (glb or glt) files are more complex, they offer also information about: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Hierarchical objects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Scene information (light sources, cameras)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Skeletal structure and animation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More robust materials and shaders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Other formats are possible, but safest is always obj and mtl. </a:t>
            </a:r>
            <a:endParaRPr/>
          </a:p>
        </p:txBody>
      </p:sp>
      <p:pic>
        <p:nvPicPr>
          <p:cNvPr id="521" name="Google Shape;521;g291c007504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0" y="129975"/>
            <a:ext cx="4342949" cy="374894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91c0075049_0_23"/>
          <p:cNvSpPr txBox="1"/>
          <p:nvPr/>
        </p:nvSpPr>
        <p:spPr>
          <a:xfrm>
            <a:off x="169600" y="3977450"/>
            <a:ext cx="420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 Exported from 3D Builder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Object.1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2600.481445 2289.817383 8840.607422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3052.760742 3579.895996 9028.778320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 2974.678223 3501.814453 9165.332031 255 255 255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291c007504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91c0075049_0_50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&lt;a-entity&gt; tag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1c0075049_0_4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91c0075049_0_41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In order to use gltf objects, they must be included as &lt;a-assets&gt; tag.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They need to have an unique id for identification.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This id will be used then at the &lt;a-entity&gt; tag for loading.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An &lt;a-entity&gt; tag works the same way as regular objects in terms of position, rotation, and scaling.</a:t>
            </a:r>
            <a:endParaRPr sz="1900"/>
          </a:p>
        </p:txBody>
      </p:sp>
      <p:sp>
        <p:nvSpPr>
          <p:cNvPr id="535" name="Google Shape;535;g291c0075049_0_41"/>
          <p:cNvSpPr txBox="1"/>
          <p:nvPr/>
        </p:nvSpPr>
        <p:spPr>
          <a:xfrm>
            <a:off x="-50700" y="284225"/>
            <a:ext cx="48375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8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&lt;a-assets&gt;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&lt;a-asset-item </a:t>
            </a:r>
            <a:r>
              <a:rPr lang="fr" sz="18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8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"tree"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src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8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"/path/to/tree.gltf"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&lt;/a-asset-item&gt;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&lt;/a-assets&gt;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52525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&lt;a-entity   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gltf-model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8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"#tree"</a:t>
            </a: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&lt;/a-entity&gt;</a:t>
            </a:r>
            <a:endParaRPr sz="1650">
              <a:solidFill>
                <a:srgbClr val="52525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1c0075049_0_3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91c0075049_0_33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In order to use obj objects, they must be included as &lt;a-assets&gt; tag</a:t>
            </a:r>
            <a:r>
              <a:rPr lang="fr" sz="1900"/>
              <a:t>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They need to have an unique id for identification.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This id will be used then at the &lt;a-entity&gt; tag for loading.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An &lt;a-entity&gt; tag works the same way as regular objects in terms of position, rotation, and scaling.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If an object has more than one file, all of them must be included in the &lt;a-assets&gt; tag and their ids must appear on the obj-model entity </a:t>
            </a:r>
            <a:endParaRPr sz="1900"/>
          </a:p>
        </p:txBody>
      </p:sp>
      <p:sp>
        <p:nvSpPr>
          <p:cNvPr id="542" name="Google Shape;542;g291c0075049_0_33"/>
          <p:cNvSpPr txBox="1"/>
          <p:nvPr/>
        </p:nvSpPr>
        <p:spPr>
          <a:xfrm>
            <a:off x="-50700" y="55625"/>
            <a:ext cx="4555500" cy="5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&lt;a-assets&gt;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&lt;a-asset-item </a:t>
            </a: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"tree-obj"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src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"/path/to/tree.obj"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&lt;/a-asset-item&gt;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&lt;a-asset-item </a:t>
            </a: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"tree-mtl"</a:t>
            </a: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650">
              <a:solidFill>
                <a:srgbClr val="E969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src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"/path/to/tree.mtl"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&lt;/a-asset-item&gt;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&lt;/a-assets&gt;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52525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52525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&lt;a-entity 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E969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obj-model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"obj: #tree-obj; </a:t>
            </a:r>
            <a:endParaRPr sz="1650">
              <a:solidFill>
                <a:srgbClr val="44BB88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44BB8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mtl: #tree-mtl"</a:t>
            </a: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2973B7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0" marR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2973B7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&lt;/a-entity&gt;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91c0075049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91c0075049_0_55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3D Builder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1c0075049_0_60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91c0075049_0_60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3D Builder is an application free for Windows, that edits 3d models.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It is </a:t>
            </a:r>
            <a:r>
              <a:rPr lang="fr" sz="1900"/>
              <a:t>primarily</a:t>
            </a:r>
            <a:r>
              <a:rPr lang="fr" sz="1900"/>
              <a:t> designed for 3d printing not for modeling but does makes it </a:t>
            </a:r>
            <a:r>
              <a:rPr lang="fr" sz="1900"/>
              <a:t>simpler</a:t>
            </a:r>
            <a:r>
              <a:rPr lang="fr" sz="1900"/>
              <a:t> to use.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On the top menu we have: Insert, Object, Edit, Paint, View and Help, Print and Save.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On the down menu we have: position, rotation and scale tools.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55" name="Google Shape;555;g291c007504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5" y="1089600"/>
            <a:ext cx="4342950" cy="285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91c0075049_0_73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91c0075049_0_73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fr" sz="1900"/>
              <a:t>Insert</a:t>
            </a:r>
            <a:r>
              <a:rPr lang="fr" sz="1900"/>
              <a:t>: Allows to import more than one object.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fr" sz="1900"/>
              <a:t>Object</a:t>
            </a:r>
            <a:r>
              <a:rPr lang="fr" sz="1900"/>
              <a:t>: Allows us to copy, mirror or eliminate an object.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fr" sz="1900"/>
              <a:t>Edit</a:t>
            </a:r>
            <a:r>
              <a:rPr lang="fr" sz="1900"/>
              <a:t>: Allows us to split an object into two different objects and to combine them.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fr" sz="1900"/>
              <a:t>Paint</a:t>
            </a:r>
            <a:r>
              <a:rPr lang="fr" sz="1900"/>
              <a:t>: Allows us to modify the color and add textures to our objects.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fr" sz="1900"/>
              <a:t>Save</a:t>
            </a:r>
            <a:r>
              <a:rPr lang="fr" sz="1900"/>
              <a:t>: Allows us to export the new edited object into various 3d formats. Best option .gltf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62" name="Google Shape;562;g291c007504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00" y="1092613"/>
            <a:ext cx="4342949" cy="284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1c0075049_0_79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91c0075049_0_79"/>
          <p:cNvSpPr txBox="1"/>
          <p:nvPr>
            <p:ph idx="2" type="body"/>
          </p:nvPr>
        </p:nvSpPr>
        <p:spPr>
          <a:xfrm>
            <a:off x="4647750" y="733375"/>
            <a:ext cx="41046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This options will provide us with the ability of combining </a:t>
            </a:r>
            <a:r>
              <a:rPr lang="fr" sz="1900"/>
              <a:t>different</a:t>
            </a:r>
            <a:r>
              <a:rPr lang="fr" sz="1900"/>
              <a:t> models to create new ones.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On the side image we can see a new model created via other models. It is the combination of a moon, a pagoda tower and a </a:t>
            </a:r>
            <a:r>
              <a:rPr lang="fr" sz="1900"/>
              <a:t>cylinder.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That is the idea of recycling the AI in the models. Recycled art is an aesthetic of its own.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69" name="Google Shape;569;g291c0075049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75" y="58075"/>
            <a:ext cx="4066600" cy="28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91c0075049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75" y="2955825"/>
            <a:ext cx="4066599" cy="181570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91c0075049_0_79"/>
          <p:cNvSpPr txBox="1"/>
          <p:nvPr/>
        </p:nvSpPr>
        <p:spPr>
          <a:xfrm>
            <a:off x="133350" y="4674325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Imagine There Is No Garbage by Kushane Chobanyan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91c0075049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91c0075049_0_89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Animation property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1c0075049_0_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91c0075049_0_1"/>
          <p:cNvSpPr txBox="1"/>
          <p:nvPr>
            <p:ph idx="2" type="body"/>
          </p:nvPr>
        </p:nvSpPr>
        <p:spPr>
          <a:xfrm>
            <a:off x="5018900" y="2252188"/>
            <a:ext cx="38370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"/>
              <a:t>L.E.V. (Laboratorio de Electrónica Visual) is a platform of production, promotion and experimentation related to electronic sound creations, audiovisual creations and digital art.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g291c0075049_0_1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4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91c0075049_0_1"/>
          <p:cNvSpPr txBox="1"/>
          <p:nvPr>
            <p:ph idx="2" type="body"/>
          </p:nvPr>
        </p:nvSpPr>
        <p:spPr>
          <a:xfrm>
            <a:off x="159125" y="4613250"/>
            <a:ext cx="3837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1900" u="sng">
                <a:solidFill>
                  <a:schemeClr val="hlink"/>
                </a:solidFill>
                <a:hlinkClick r:id="rId4"/>
              </a:rPr>
              <a:t>https://vimeo.com/782436455</a:t>
            </a:r>
            <a:endParaRPr sz="1900"/>
          </a:p>
        </p:txBody>
      </p:sp>
      <p:grpSp>
        <p:nvGrpSpPr>
          <p:cNvPr id="135" name="Google Shape;135;g291c0075049_0_1"/>
          <p:cNvGrpSpPr/>
          <p:nvPr/>
        </p:nvGrpSpPr>
        <p:grpSpPr>
          <a:xfrm>
            <a:off x="5417427" y="746870"/>
            <a:ext cx="2265700" cy="2503800"/>
            <a:chOff x="6360075" y="-2348926"/>
            <a:chExt cx="2493068" cy="4554019"/>
          </a:xfrm>
        </p:grpSpPr>
        <p:pic>
          <p:nvPicPr>
            <p:cNvPr id="136" name="Google Shape;136;g291c0075049_0_1"/>
            <p:cNvPicPr preferRelativeResize="0"/>
            <p:nvPr/>
          </p:nvPicPr>
          <p:blipFill rotWithShape="1">
            <a:blip r:embed="rId5">
              <a:alphaModFix/>
            </a:blip>
            <a:srcRect b="22448" l="13167" r="13020" t="21415"/>
            <a:stretch/>
          </p:blipFill>
          <p:spPr>
            <a:xfrm>
              <a:off x="6720163" y="-2348926"/>
              <a:ext cx="2132980" cy="1357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g291c0075049_0_1"/>
            <p:cNvSpPr txBox="1"/>
            <p:nvPr/>
          </p:nvSpPr>
          <p:spPr>
            <a:xfrm>
              <a:off x="6360075" y="1477293"/>
              <a:ext cx="2133000" cy="7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1c0075049_0_102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91c0075049_0_102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Animation is a property that can be added to an object or to an entity.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It allows to change values from its properties from an initial point to an end point, giving instructions about how long this transition last.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It can be given to a more than one property and more than one value at a time.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Not to confuse with the animation that an object can have in itself.</a:t>
            </a:r>
            <a:endParaRPr sz="1900"/>
          </a:p>
        </p:txBody>
      </p:sp>
      <p:sp>
        <p:nvSpPr>
          <p:cNvPr id="584" name="Google Shape;584;g291c0075049_0_102"/>
          <p:cNvSpPr txBox="1"/>
          <p:nvPr/>
        </p:nvSpPr>
        <p:spPr>
          <a:xfrm>
            <a:off x="-50700" y="208025"/>
            <a:ext cx="48375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&lt;a-box </a:t>
            </a:r>
            <a:endParaRPr sz="2300">
              <a:solidFill>
                <a:srgbClr val="2973B7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E96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</a:t>
            </a: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"-1 1.6 -5"</a:t>
            </a: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2300">
              <a:solidFill>
                <a:srgbClr val="2973B7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E96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animation</a:t>
            </a: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2300">
              <a:solidFill>
                <a:srgbClr val="44BB88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property: position; </a:t>
            </a:r>
            <a:endParaRPr sz="2300">
              <a:solidFill>
                <a:srgbClr val="44BB88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to: 1 8 -10; </a:t>
            </a:r>
            <a:endParaRPr sz="2300">
              <a:solidFill>
                <a:srgbClr val="44BB88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dur: 2000; </a:t>
            </a:r>
            <a:endParaRPr sz="2300">
              <a:solidFill>
                <a:srgbClr val="44BB88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44BB88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  loop: true"</a:t>
            </a: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300">
              <a:solidFill>
                <a:srgbClr val="2973B7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rgbClr val="2973B7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&lt;/a-box&gt;</a:t>
            </a:r>
            <a:endParaRPr sz="2100">
              <a:solidFill>
                <a:srgbClr val="2973B7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91c0075049_0_111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291c0075049_0_111"/>
          <p:cNvSpPr txBox="1"/>
          <p:nvPr>
            <p:ph idx="2" type="body"/>
          </p:nvPr>
        </p:nvSpPr>
        <p:spPr>
          <a:xfrm>
            <a:off x="4647750" y="733375"/>
            <a:ext cx="449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Its mains features are: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property: </a:t>
            </a:r>
            <a:r>
              <a:rPr lang="fr" sz="1900"/>
              <a:t>which property to animate, it could be position, rotation but color as well.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from: initial value.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to: final value.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dur: duration in milliseconds.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loop: how many repetitions, either a number or </a:t>
            </a:r>
            <a:r>
              <a:rPr i="1" lang="fr" sz="1900"/>
              <a:t>true </a:t>
            </a:r>
            <a:r>
              <a:rPr lang="fr" sz="1900"/>
              <a:t>for infinite.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delay: how many ms delay before begin the animation.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See </a:t>
            </a:r>
            <a:r>
              <a:rPr lang="fr" sz="1300" u="sng">
                <a:hlinkClick r:id="rId3"/>
              </a:rPr>
              <a:t>https://aframe.io/docs/1.4.0/components/animation.html</a:t>
            </a:r>
            <a:r>
              <a:rPr lang="fr" sz="1300"/>
              <a:t> for more. </a:t>
            </a:r>
            <a:endParaRPr sz="1300"/>
          </a:p>
        </p:txBody>
      </p:sp>
      <p:pic>
        <p:nvPicPr>
          <p:cNvPr id="591" name="Google Shape;591;g291c0075049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7163"/>
            <a:ext cx="4342949" cy="294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291c0075049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91c0075049_0_119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Working Group Time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91c0075049_0_124"/>
          <p:cNvSpPr/>
          <p:nvPr/>
        </p:nvSpPr>
        <p:spPr>
          <a:xfrm>
            <a:off x="4942700" y="4366050"/>
            <a:ext cx="720900" cy="24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91c0075049_0_124"/>
          <p:cNvSpPr txBox="1"/>
          <p:nvPr>
            <p:ph idx="2" type="body"/>
          </p:nvPr>
        </p:nvSpPr>
        <p:spPr>
          <a:xfrm>
            <a:off x="4724400" y="760575"/>
            <a:ext cx="43161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Continue collecting your models</a:t>
            </a:r>
            <a:r>
              <a:rPr lang="fr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Finish your scene design.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Begin </a:t>
            </a:r>
            <a:r>
              <a:rPr lang="fr"/>
              <a:t>importing your models into your scene.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Edit those models that are hard to find with 3D Builder.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fr"/>
              <a:t>Think of possible animations.</a:t>
            </a:r>
            <a:endParaRPr/>
          </a:p>
        </p:txBody>
      </p:sp>
      <p:sp>
        <p:nvSpPr>
          <p:cNvPr id="604" name="Google Shape;604;g291c0075049_0_124"/>
          <p:cNvSpPr txBox="1"/>
          <p:nvPr/>
        </p:nvSpPr>
        <p:spPr>
          <a:xfrm>
            <a:off x="165200" y="1518250"/>
            <a:ext cx="4074600" cy="21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is it </a:t>
            </a: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expected</a:t>
            </a: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from you at the end of the next working group session</a:t>
            </a:r>
            <a:r>
              <a:rPr lang="fr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/>
          <p:nvPr>
            <p:ph type="title"/>
          </p:nvPr>
        </p:nvSpPr>
        <p:spPr>
          <a:xfrm>
            <a:off x="-75" y="1604500"/>
            <a:ext cx="91440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WHAT DO WE DO?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278" l="0" r="0" t="278"/>
          <a:stretch/>
        </p:blipFill>
        <p:spPr>
          <a:xfrm>
            <a:off x="0" y="-838200"/>
            <a:ext cx="9143997" cy="68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782700" y="1435575"/>
            <a:ext cx="7578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fr" sz="4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Establishing XR as a sustainable, inclusive tool for the common good.</a:t>
            </a:r>
            <a:endParaRPr b="1" i="0" sz="53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179325" y="4800600"/>
            <a:ext cx="5176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900">
                <a:solidFill>
                  <a:schemeClr val="lt1"/>
                </a:solidFill>
              </a:rPr>
              <a:t>“The Distraction 5” by Studio Comrades, V2, Test_LAB: Realities in Transition 2023, Rotterdam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5A69EB"/>
      </a:dk1>
      <a:lt1>
        <a:srgbClr val="FFFFFF"/>
      </a:lt1>
      <a:dk2>
        <a:srgbClr val="2D2D2D"/>
      </a:dk2>
      <a:lt2>
        <a:srgbClr val="757575"/>
      </a:lt2>
      <a:accent1>
        <a:srgbClr val="5A69E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